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7" r:id="rId10"/>
    <p:sldId id="263" r:id="rId11"/>
    <p:sldId id="269" r:id="rId12"/>
    <p:sldId id="270" r:id="rId13"/>
    <p:sldId id="264" r:id="rId14"/>
    <p:sldId id="272" r:id="rId15"/>
    <p:sldId id="265" r:id="rId16"/>
    <p:sldId id="271" r:id="rId17"/>
    <p:sldId id="273" r:id="rId18"/>
    <p:sldId id="266" r:id="rId1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F9D-4E67-4E73-8ABE-6B6CC85982D3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6590-18E6-47FE-817D-80BDE38F3FB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F9D-4E67-4E73-8ABE-6B6CC85982D3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6590-18E6-47FE-817D-80BDE38F3FB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F9D-4E67-4E73-8ABE-6B6CC85982D3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6590-18E6-47FE-817D-80BDE38F3FB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F9D-4E67-4E73-8ABE-6B6CC85982D3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6590-18E6-47FE-817D-80BDE38F3FB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F9D-4E67-4E73-8ABE-6B6CC85982D3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6590-18E6-47FE-817D-80BDE38F3FB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F9D-4E67-4E73-8ABE-6B6CC85982D3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6590-18E6-47FE-817D-80BDE38F3FB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F9D-4E67-4E73-8ABE-6B6CC85982D3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6590-18E6-47FE-817D-80BDE38F3FB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F9D-4E67-4E73-8ABE-6B6CC85982D3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6590-18E6-47FE-817D-80BDE38F3FB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F9D-4E67-4E73-8ABE-6B6CC85982D3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6590-18E6-47FE-817D-80BDE38F3FB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F9D-4E67-4E73-8ABE-6B6CC85982D3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6590-18E6-47FE-817D-80BDE38F3FB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F9D-4E67-4E73-8ABE-6B6CC85982D3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6590-18E6-47FE-817D-80BDE38F3FB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CEF9D-4E67-4E73-8ABE-6B6CC85982D3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E6590-18E6-47FE-817D-80BDE38F3FB6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643998" cy="6286543"/>
          </a:xfrm>
        </p:spPr>
        <p:txBody>
          <a:bodyPr>
            <a:normAutofit/>
          </a:bodyPr>
          <a:lstStyle/>
          <a:p>
            <a:r>
              <a:rPr lang="es-AR" sz="9600" b="1" u="sng" dirty="0" smtClean="0">
                <a:solidFill>
                  <a:srgbClr val="FF0000"/>
                </a:solidFill>
              </a:rPr>
              <a:t>BOLILLA 1</a:t>
            </a:r>
            <a:br>
              <a:rPr lang="es-AR" sz="9600" b="1" u="sng" dirty="0" smtClean="0">
                <a:solidFill>
                  <a:srgbClr val="FF0000"/>
                </a:solidFill>
              </a:rPr>
            </a:br>
            <a:r>
              <a:rPr lang="es-AR" sz="4800" b="1" dirty="0" smtClean="0">
                <a:solidFill>
                  <a:srgbClr val="FF0000"/>
                </a:solidFill>
              </a:rPr>
              <a:t>(continuación)</a:t>
            </a:r>
            <a:endParaRPr lang="es-A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/>
          </a:bodyPr>
          <a:lstStyle/>
          <a:p>
            <a:r>
              <a:rPr lang="es-AR" b="1" u="sng" dirty="0" smtClean="0">
                <a:solidFill>
                  <a:srgbClr val="FF0000"/>
                </a:solidFill>
              </a:rPr>
              <a:t>CAPÍTULO </a:t>
            </a:r>
            <a:r>
              <a:rPr lang="es-AR" b="1" u="sng" dirty="0">
                <a:solidFill>
                  <a:srgbClr val="FF0000"/>
                </a:solidFill>
              </a:rPr>
              <a:t>3</a:t>
            </a:r>
          </a:p>
          <a:p>
            <a:r>
              <a:rPr lang="es-AR" b="1" u="sng" dirty="0" smtClean="0">
                <a:solidFill>
                  <a:srgbClr val="FF0000"/>
                </a:solidFill>
              </a:rPr>
              <a:t>EJERCICIO DE LOS DERECHOS</a:t>
            </a:r>
          </a:p>
          <a:p>
            <a:endParaRPr lang="es-AR" b="1" dirty="0"/>
          </a:p>
          <a:p>
            <a:r>
              <a:rPr lang="es-AR" b="1" dirty="0"/>
              <a:t>ARTÍCULO 9º.- </a:t>
            </a:r>
            <a:r>
              <a:rPr lang="es-AR" b="1" u="sng" dirty="0" smtClean="0">
                <a:solidFill>
                  <a:srgbClr val="FF0000"/>
                </a:solidFill>
              </a:rPr>
              <a:t>PRINCIPIO DE BUENA FE</a:t>
            </a:r>
            <a:r>
              <a:rPr lang="es-AR" b="1" dirty="0" smtClean="0"/>
              <a:t>.</a:t>
            </a:r>
          </a:p>
          <a:p>
            <a:r>
              <a:rPr lang="es-AR" b="1" dirty="0" smtClean="0"/>
              <a:t>Los </a:t>
            </a:r>
            <a:r>
              <a:rPr lang="es-AR" b="1" dirty="0"/>
              <a:t>derechos deben ser ejercidos de </a:t>
            </a:r>
            <a:r>
              <a:rPr lang="es-AR" b="1" dirty="0" smtClean="0"/>
              <a:t>buena fe.</a:t>
            </a:r>
          </a:p>
          <a:p>
            <a:endParaRPr lang="es-AR" b="1" dirty="0"/>
          </a:p>
          <a:p>
            <a:r>
              <a:rPr lang="es-AR" b="1" u="sng" dirty="0" smtClean="0">
                <a:solidFill>
                  <a:srgbClr val="FF0000"/>
                </a:solidFill>
              </a:rPr>
              <a:t>SIN ABUSAR DEL DERECHO!!</a:t>
            </a:r>
          </a:p>
          <a:p>
            <a:r>
              <a:rPr lang="es-AR" sz="2800" b="1" dirty="0" smtClean="0"/>
              <a:t>(conforme art. 10)</a:t>
            </a:r>
          </a:p>
          <a:p>
            <a:endParaRPr lang="es-AR" dirty="0"/>
          </a:p>
        </p:txBody>
      </p:sp>
      <p:sp>
        <p:nvSpPr>
          <p:cNvPr id="4" name="3 Flecha abajo"/>
          <p:cNvSpPr/>
          <p:nvPr/>
        </p:nvSpPr>
        <p:spPr>
          <a:xfrm>
            <a:off x="1643042" y="1500174"/>
            <a:ext cx="64294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Flecha abajo"/>
          <p:cNvSpPr/>
          <p:nvPr/>
        </p:nvSpPr>
        <p:spPr>
          <a:xfrm>
            <a:off x="1643042" y="5072074"/>
            <a:ext cx="85725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AR" b="1" u="sng" dirty="0" smtClean="0">
                <a:solidFill>
                  <a:srgbClr val="FF0000"/>
                </a:solidFill>
              </a:rPr>
              <a:t>ARTÍCULO 10.- Abuso del derecho. </a:t>
            </a:r>
            <a:r>
              <a:rPr lang="es-AR" b="1" dirty="0" smtClean="0"/>
              <a:t>El ejercicio regular de un derecho propio o el cumplimiento de una obligación legal no puede constituir como ilícito ningún acto.</a:t>
            </a:r>
          </a:p>
          <a:p>
            <a:pPr algn="just"/>
            <a:r>
              <a:rPr lang="es-AR" b="1" dirty="0" smtClean="0"/>
              <a:t>La ley no ampara el ejercicio abusivo de los derechos. Se considera tal el que contraría los fines del ordenamiento jurídico o el que excede los límites impuestos por la buena fe, la moral y las buenas costumbres.</a:t>
            </a:r>
          </a:p>
          <a:p>
            <a:pPr algn="just"/>
            <a:r>
              <a:rPr lang="es-AR" b="1" dirty="0" smtClean="0"/>
              <a:t>El juez debe ordenar lo necesario para evitar los efectos del ejercicio abusivo o de la situación jurídica abusiva y, si correspondiere, procurar la reposición al estado de hecho anterior y fijar una indemnización.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AR" b="1" u="sng" dirty="0" smtClean="0">
                <a:solidFill>
                  <a:srgbClr val="FF0000"/>
                </a:solidFill>
              </a:rPr>
              <a:t>ARTÍCULO 11.- Abuso de posición dominante.</a:t>
            </a:r>
          </a:p>
          <a:p>
            <a:pPr algn="just">
              <a:buNone/>
            </a:pPr>
            <a:r>
              <a:rPr lang="es-AR" b="1" dirty="0" smtClean="0"/>
              <a:t>    Lo dispuesto en los artículos 9º y 10 se aplica cuando se abuse de una posición dominante en el mercado, sin perjuicio de las disposiciones específicas contempladas en leyes especiales.</a:t>
            </a:r>
          </a:p>
          <a:p>
            <a:pPr algn="just"/>
            <a:r>
              <a:rPr lang="es-AR" b="1" u="sng" dirty="0" smtClean="0">
                <a:solidFill>
                  <a:srgbClr val="FF0000"/>
                </a:solidFill>
              </a:rPr>
              <a:t>ARTÍCULO 12.- Orden público. Fraude a la ley. </a:t>
            </a:r>
          </a:p>
          <a:p>
            <a:pPr algn="just"/>
            <a:r>
              <a:rPr lang="es-AR" b="1" dirty="0" smtClean="0"/>
              <a:t>Las convenciones particulares no pueden dejar sin efecto las leyes en cuya observancia está interesado el orden público. </a:t>
            </a:r>
          </a:p>
          <a:p>
            <a:pPr algn="just"/>
            <a:r>
              <a:rPr lang="es-AR" b="1" dirty="0" smtClean="0"/>
              <a:t>El acto respecto del cual se invoque el amparo de un texto legal, que persiga un resultado sustancialmente análogo al prohibido por una norma imperativa, se considera otorgado en fraude a la ley. En ese caso, el acto debe someterse a la norma imperativa que se trata de eludir.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/>
          </a:bodyPr>
          <a:lstStyle/>
          <a:p>
            <a:pPr algn="just"/>
            <a:endParaRPr lang="es-AR" b="1" u="sng" dirty="0" smtClean="0">
              <a:solidFill>
                <a:srgbClr val="FF0000"/>
              </a:solidFill>
            </a:endParaRPr>
          </a:p>
          <a:p>
            <a:pPr algn="just"/>
            <a:endParaRPr lang="es-AR" b="1" u="sng" dirty="0">
              <a:solidFill>
                <a:srgbClr val="FF0000"/>
              </a:solidFill>
            </a:endParaRPr>
          </a:p>
          <a:p>
            <a:pPr algn="just"/>
            <a:r>
              <a:rPr lang="es-AR" b="1" u="sng" dirty="0" smtClean="0">
                <a:solidFill>
                  <a:srgbClr val="FF0000"/>
                </a:solidFill>
              </a:rPr>
              <a:t>ARTÍCULO 13.- RENUNCIA. </a:t>
            </a:r>
          </a:p>
          <a:p>
            <a:pPr algn="just"/>
            <a:endParaRPr lang="es-AR" b="1" dirty="0"/>
          </a:p>
          <a:p>
            <a:pPr algn="just"/>
            <a:r>
              <a:rPr lang="es-AR" b="1" dirty="0" smtClean="0"/>
              <a:t>Está prohibida la renuncia general de las leyes. Los efectos de la ley pueden ser renunciados en el caso particular, excepto que el ordenamiento jurídico lo prohíba.</a:t>
            </a:r>
          </a:p>
          <a:p>
            <a:endParaRPr lang="es-AR" dirty="0"/>
          </a:p>
        </p:txBody>
      </p:sp>
      <p:sp>
        <p:nvSpPr>
          <p:cNvPr id="4" name="3 Flecha abajo"/>
          <p:cNvSpPr/>
          <p:nvPr/>
        </p:nvSpPr>
        <p:spPr>
          <a:xfrm>
            <a:off x="2214546" y="2000240"/>
            <a:ext cx="71438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/>
          <a:lstStyle/>
          <a:p>
            <a:pPr algn="just"/>
            <a:r>
              <a:rPr lang="es-AR" b="1" u="sng" dirty="0" smtClean="0">
                <a:solidFill>
                  <a:srgbClr val="FF0000"/>
                </a:solidFill>
              </a:rPr>
              <a:t>ARTÍCULO 14.- DERECHOS INDIVIDUALES Y DE INCIDENCIA COLECTIVA. </a:t>
            </a:r>
          </a:p>
          <a:p>
            <a:pPr algn="just"/>
            <a:r>
              <a:rPr lang="es-AR" b="1" dirty="0" smtClean="0"/>
              <a:t>En este Código se reconocen:</a:t>
            </a:r>
          </a:p>
          <a:p>
            <a:pPr algn="just"/>
            <a:endParaRPr lang="es-AR" b="1" dirty="0" smtClean="0"/>
          </a:p>
          <a:p>
            <a:pPr algn="just"/>
            <a:r>
              <a:rPr lang="es-AR" b="1" dirty="0" smtClean="0">
                <a:solidFill>
                  <a:srgbClr val="FF0000"/>
                </a:solidFill>
              </a:rPr>
              <a:t>A. DERECHOS INDIVIDUALES;</a:t>
            </a:r>
          </a:p>
          <a:p>
            <a:pPr algn="just"/>
            <a:r>
              <a:rPr lang="es-AR" b="1" dirty="0" smtClean="0">
                <a:solidFill>
                  <a:srgbClr val="FF0000"/>
                </a:solidFill>
              </a:rPr>
              <a:t>B. DERECHOS DE INCIDENCIA COLECTIVA.</a:t>
            </a:r>
          </a:p>
          <a:p>
            <a:pPr algn="just"/>
            <a:r>
              <a:rPr lang="es-AR" b="1" dirty="0" smtClean="0"/>
              <a:t>La ley no ampara el ejercicio abusivo de los derechos individuales cuando pueda afectar al ambiente y a los derechos de incidencia colectiva en general.</a:t>
            </a:r>
          </a:p>
          <a:p>
            <a:r>
              <a:rPr lang="es-AR" i="1" dirty="0" smtClean="0"/>
              <a:t>(“</a:t>
            </a:r>
            <a:r>
              <a:rPr lang="es-AR" i="1" dirty="0" err="1" smtClean="0"/>
              <a:t>constitucionalizacion</a:t>
            </a:r>
            <a:r>
              <a:rPr lang="es-AR" i="1" dirty="0" smtClean="0"/>
              <a:t> del derecho privado”)</a:t>
            </a:r>
            <a:endParaRPr lang="es-AR" i="1" dirty="0"/>
          </a:p>
        </p:txBody>
      </p:sp>
      <p:sp>
        <p:nvSpPr>
          <p:cNvPr id="4" name="3 Flecha abajo"/>
          <p:cNvSpPr/>
          <p:nvPr/>
        </p:nvSpPr>
        <p:spPr>
          <a:xfrm>
            <a:off x="2143108" y="1857364"/>
            <a:ext cx="78581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 fontScale="92500"/>
          </a:bodyPr>
          <a:lstStyle/>
          <a:p>
            <a:pPr algn="just"/>
            <a:r>
              <a:rPr lang="es-AR" b="1" dirty="0"/>
              <a:t>CAPÍTULO </a:t>
            </a:r>
            <a:r>
              <a:rPr lang="es-AR" b="1" dirty="0" smtClean="0"/>
              <a:t>4</a:t>
            </a:r>
          </a:p>
          <a:p>
            <a:pPr algn="just"/>
            <a:r>
              <a:rPr lang="es-AR" b="1" u="sng" dirty="0" smtClean="0">
                <a:solidFill>
                  <a:srgbClr val="FF0000"/>
                </a:solidFill>
              </a:rPr>
              <a:t>DERECHOS Y BIENES</a:t>
            </a:r>
          </a:p>
          <a:p>
            <a:pPr algn="just"/>
            <a:r>
              <a:rPr lang="es-AR" b="1" u="sng" dirty="0" smtClean="0">
                <a:solidFill>
                  <a:srgbClr val="FF0000"/>
                </a:solidFill>
              </a:rPr>
              <a:t>ARTÍCULO 15.- TITULARIDAD DE DERECHOS. </a:t>
            </a:r>
            <a:r>
              <a:rPr lang="es-AR" b="1" dirty="0" smtClean="0"/>
              <a:t>Las </a:t>
            </a:r>
            <a:r>
              <a:rPr lang="es-AR" b="1" dirty="0"/>
              <a:t>personas son titulares de los </a:t>
            </a:r>
            <a:r>
              <a:rPr lang="es-AR" b="1" dirty="0" smtClean="0"/>
              <a:t>derechos individuales </a:t>
            </a:r>
            <a:r>
              <a:rPr lang="es-AR" b="1" dirty="0"/>
              <a:t>sobre los bienes que integran su patrimonio conforme con lo que se </a:t>
            </a:r>
            <a:r>
              <a:rPr lang="es-AR" b="1" dirty="0" smtClean="0"/>
              <a:t>establece en </a:t>
            </a:r>
            <a:r>
              <a:rPr lang="es-AR" b="1" dirty="0"/>
              <a:t>este Código.</a:t>
            </a:r>
          </a:p>
          <a:p>
            <a:pPr algn="just"/>
            <a:r>
              <a:rPr lang="es-AR" b="1" u="sng" dirty="0" smtClean="0">
                <a:solidFill>
                  <a:srgbClr val="FF0000"/>
                </a:solidFill>
              </a:rPr>
              <a:t>ARTÍCULO 16.- BIENES Y COSAS. </a:t>
            </a:r>
            <a:r>
              <a:rPr lang="es-AR" b="1" dirty="0" smtClean="0"/>
              <a:t>Los </a:t>
            </a:r>
            <a:r>
              <a:rPr lang="es-AR" b="1" dirty="0"/>
              <a:t>derechos referidos en el primer párrafo del artículo</a:t>
            </a:r>
          </a:p>
          <a:p>
            <a:pPr algn="just"/>
            <a:r>
              <a:rPr lang="es-AR" b="1" dirty="0"/>
              <a:t>15 pueden recaer sobre bienes susceptibles de valor económico. Los </a:t>
            </a:r>
            <a:r>
              <a:rPr lang="es-AR" b="1" dirty="0" smtClean="0"/>
              <a:t>bienes materiales </a:t>
            </a:r>
            <a:r>
              <a:rPr lang="es-AR" b="1" dirty="0"/>
              <a:t>se llaman cosas. Las </a:t>
            </a:r>
            <a:r>
              <a:rPr lang="es-AR" b="1" dirty="0" err="1" smtClean="0"/>
              <a:t>disposicions</a:t>
            </a:r>
            <a:r>
              <a:rPr lang="es-AR" b="1" dirty="0" smtClean="0"/>
              <a:t> </a:t>
            </a:r>
            <a:r>
              <a:rPr lang="es-AR" b="1" dirty="0"/>
              <a:t>referentes a las cosas son aplicables </a:t>
            </a:r>
            <a:r>
              <a:rPr lang="es-AR" b="1" dirty="0" smtClean="0"/>
              <a:t>a la </a:t>
            </a:r>
            <a:r>
              <a:rPr lang="es-AR" b="1" dirty="0"/>
              <a:t>energía y a las fuerzas naturales susceptibles de ser puestas al servicio del hombre</a:t>
            </a:r>
            <a:r>
              <a:rPr lang="es-AR" dirty="0" smtClean="0"/>
              <a:t>.</a:t>
            </a:r>
            <a:endParaRPr lang="es-A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AR" b="1" u="sng" dirty="0" smtClean="0">
                <a:solidFill>
                  <a:srgbClr val="FF0000"/>
                </a:solidFill>
              </a:rPr>
              <a:t>ARTÍCULO 17.- DERECHOS SOBRE EL CUERPO HUMANO. </a:t>
            </a:r>
            <a:r>
              <a:rPr lang="es-AR" b="1" dirty="0" smtClean="0"/>
              <a:t>Los derechos sobre el cuerpo humano o sus partes no tienen un valor comercial, sino afectivo, terapéutico, científico, humanitario o social y sólo pueden ser disponibles por su titular siempre que se respete alguno de esos valores y según lo dispongan las leyes especiales.</a:t>
            </a:r>
          </a:p>
          <a:p>
            <a:pPr algn="just"/>
            <a:endParaRPr lang="es-AR" b="1" dirty="0" smtClean="0"/>
          </a:p>
          <a:p>
            <a:pPr algn="just"/>
            <a:r>
              <a:rPr lang="es-AR" b="1" u="sng" dirty="0" smtClean="0">
                <a:solidFill>
                  <a:srgbClr val="FF0000"/>
                </a:solidFill>
              </a:rPr>
              <a:t>ARTÍCULO 18.- DERECHOS DE LAS COMUNIDADES INDÍGENAS.</a:t>
            </a:r>
            <a:r>
              <a:rPr lang="es-AR" b="1" dirty="0" smtClean="0">
                <a:solidFill>
                  <a:srgbClr val="FF0000"/>
                </a:solidFill>
              </a:rPr>
              <a:t> </a:t>
            </a:r>
            <a:r>
              <a:rPr lang="es-AR" b="1" dirty="0" smtClean="0"/>
              <a:t>Las comunidades indígenas reconocidas tienen derecho a la posesión y propiedad comunitaria de las tierras que tradicionalmente ocupan y de aquellas otras aptas y suficientes para el desarrollo humano según lo establezca la ley, de conformidad con lo dispuesto por el artículo 75 inciso 17 de la Constitución Nacional.</a:t>
            </a:r>
          </a:p>
          <a:p>
            <a:pPr algn="just"/>
            <a:endParaRPr lang="es-AR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500858"/>
          </a:xfrm>
        </p:spPr>
        <p:txBody>
          <a:bodyPr/>
          <a:lstStyle/>
          <a:p>
            <a:pPr algn="just"/>
            <a:r>
              <a:rPr lang="es-AR" b="1" u="sng" dirty="0" smtClean="0">
                <a:solidFill>
                  <a:srgbClr val="FF0000"/>
                </a:solidFill>
              </a:rPr>
              <a:t>BLOQUE DE CONSTITUCIONALIDAD</a:t>
            </a:r>
          </a:p>
          <a:p>
            <a:pPr algn="just"/>
            <a:endParaRPr lang="es-AR" b="1" dirty="0"/>
          </a:p>
          <a:p>
            <a:pPr algn="just"/>
            <a:r>
              <a:rPr lang="es-AR" b="1" dirty="0" smtClean="0"/>
              <a:t>El siguiente grafico piramidal indica la </a:t>
            </a:r>
            <a:r>
              <a:rPr lang="es-AR" b="1" dirty="0" err="1" smtClean="0"/>
              <a:t>graduacion</a:t>
            </a:r>
            <a:r>
              <a:rPr lang="es-AR" b="1" dirty="0" smtClean="0"/>
              <a:t> del ordenamiento </a:t>
            </a:r>
            <a:r>
              <a:rPr lang="es-AR" b="1" dirty="0" err="1" smtClean="0"/>
              <a:t>juridico</a:t>
            </a:r>
            <a:r>
              <a:rPr lang="es-AR" b="1" dirty="0" smtClean="0"/>
              <a:t> que tiene en la cima la Constitucional Nacional (CN) y en pie de igualdad los Tratados Internacionales de Derechos Humanos (TIDH), conforme reforma constitucional de 1994 y arts. 75 inc.22 y 31.</a:t>
            </a:r>
          </a:p>
          <a:p>
            <a:pPr algn="just"/>
            <a:r>
              <a:rPr lang="es-AR" b="1" dirty="0" smtClean="0"/>
              <a:t>Por debajo de la CN y TIDH se encuentra todo el resto del ordenamiento </a:t>
            </a:r>
            <a:r>
              <a:rPr lang="es-AR" b="1" dirty="0" err="1" smtClean="0"/>
              <a:t>juridico</a:t>
            </a:r>
            <a:endParaRPr lang="es-AR" b="1" dirty="0" smtClean="0"/>
          </a:p>
          <a:p>
            <a:pPr algn="just"/>
            <a:endParaRPr lang="es-AR" b="1" dirty="0" smtClean="0"/>
          </a:p>
          <a:p>
            <a:pPr algn="just"/>
            <a:r>
              <a:rPr lang="es-AR" sz="2800" b="1" dirty="0" smtClean="0">
                <a:solidFill>
                  <a:srgbClr val="FF0000"/>
                </a:solidFill>
              </a:rPr>
              <a:t>DOCTRINA DE LA SUPREMACÍA CONSTITUCIONAL</a:t>
            </a:r>
            <a:endParaRPr lang="es-AR" sz="2800" b="1" dirty="0" smtClean="0">
              <a:solidFill>
                <a:srgbClr val="FF0000"/>
              </a:solidFill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2786050" y="857232"/>
            <a:ext cx="85725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Flecha abajo"/>
          <p:cNvSpPr/>
          <p:nvPr/>
        </p:nvSpPr>
        <p:spPr>
          <a:xfrm>
            <a:off x="2786050" y="5500702"/>
            <a:ext cx="85725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/>
          </a:bodyPr>
          <a:lstStyle/>
          <a:p>
            <a:r>
              <a:rPr lang="es-AR" dirty="0" smtClean="0"/>
              <a:t>          </a:t>
            </a:r>
            <a:r>
              <a:rPr lang="es-AR" b="1" dirty="0" smtClean="0">
                <a:solidFill>
                  <a:srgbClr val="FF0000"/>
                </a:solidFill>
              </a:rPr>
              <a:t>CONSTITUCION NACIONAL=TIDH</a:t>
            </a:r>
          </a:p>
          <a:p>
            <a:r>
              <a:rPr lang="es-AR" b="1" dirty="0"/>
              <a:t> </a:t>
            </a:r>
            <a:r>
              <a:rPr lang="es-AR" b="1" dirty="0" smtClean="0"/>
              <a:t>                                         </a:t>
            </a:r>
            <a:r>
              <a:rPr lang="es-AR" sz="2400" b="1" dirty="0" smtClean="0"/>
              <a:t>(</a:t>
            </a:r>
            <a:r>
              <a:rPr lang="es-AR" sz="2400" b="1" dirty="0" err="1" smtClean="0"/>
              <a:t>Trat.Internac.Derechos</a:t>
            </a:r>
            <a:r>
              <a:rPr lang="es-AR" sz="2400" b="1" dirty="0" smtClean="0"/>
              <a:t> Humanos)</a:t>
            </a:r>
          </a:p>
          <a:p>
            <a:r>
              <a:rPr lang="es-AR" b="1" dirty="0"/>
              <a:t> </a:t>
            </a:r>
            <a:r>
              <a:rPr lang="es-AR" b="1" dirty="0" smtClean="0"/>
              <a:t>                                           -</a:t>
            </a:r>
            <a:r>
              <a:rPr lang="es-AR" b="1" dirty="0" err="1" smtClean="0"/>
              <a:t>demas</a:t>
            </a:r>
            <a:r>
              <a:rPr lang="es-AR" b="1" dirty="0" smtClean="0"/>
              <a:t> tratados no DH</a:t>
            </a:r>
          </a:p>
          <a:p>
            <a:r>
              <a:rPr lang="es-AR" b="1" dirty="0"/>
              <a:t> </a:t>
            </a:r>
            <a:r>
              <a:rPr lang="es-AR" b="1" dirty="0" smtClean="0"/>
              <a:t>                                              -leyes nacionales</a:t>
            </a:r>
          </a:p>
          <a:p>
            <a:r>
              <a:rPr lang="es-AR" b="1" dirty="0"/>
              <a:t> </a:t>
            </a:r>
            <a:r>
              <a:rPr lang="es-AR" b="1" dirty="0" smtClean="0"/>
              <a:t>decretos…                                -Const. Provinciales</a:t>
            </a:r>
          </a:p>
          <a:p>
            <a:r>
              <a:rPr lang="es-AR" b="1" dirty="0"/>
              <a:t> </a:t>
            </a:r>
            <a:r>
              <a:rPr lang="es-AR" b="1" dirty="0" smtClean="0"/>
              <a:t>                                                     -leyes </a:t>
            </a:r>
            <a:r>
              <a:rPr lang="es-AR" b="1" dirty="0" err="1" smtClean="0"/>
              <a:t>pciales</a:t>
            </a:r>
            <a:r>
              <a:rPr lang="es-AR" b="1" dirty="0" smtClean="0"/>
              <a:t>.</a:t>
            </a:r>
          </a:p>
          <a:p>
            <a:r>
              <a:rPr lang="es-AR" b="1" dirty="0"/>
              <a:t> </a:t>
            </a:r>
            <a:r>
              <a:rPr lang="es-AR" b="1" dirty="0" smtClean="0"/>
              <a:t>                                                         - ordenanzas </a:t>
            </a:r>
          </a:p>
          <a:p>
            <a:r>
              <a:rPr lang="es-AR" b="1" dirty="0"/>
              <a:t> </a:t>
            </a:r>
            <a:r>
              <a:rPr lang="es-AR" b="1" dirty="0" smtClean="0"/>
              <a:t>                                                                  municipales</a:t>
            </a:r>
          </a:p>
          <a:p>
            <a:endParaRPr lang="es-AR" b="1" dirty="0"/>
          </a:p>
          <a:p>
            <a:r>
              <a:rPr lang="es-AR" sz="2400" b="1" dirty="0" err="1" smtClean="0"/>
              <a:t>Graduacion</a:t>
            </a:r>
            <a:r>
              <a:rPr lang="es-AR" sz="2400" b="1" dirty="0" smtClean="0"/>
              <a:t> ordenamiento </a:t>
            </a:r>
            <a:r>
              <a:rPr lang="es-AR" sz="2400" b="1" dirty="0" err="1" smtClean="0"/>
              <a:t>juridico</a:t>
            </a:r>
            <a:r>
              <a:rPr lang="es-AR" sz="2400" b="1" dirty="0" smtClean="0"/>
              <a:t> conforme art.75 inc. 22 y 31</a:t>
            </a:r>
          </a:p>
          <a:p>
            <a:r>
              <a:rPr lang="es-AR" sz="2400" b="1" dirty="0" smtClean="0"/>
              <a:t>de Constitucional Nacional (Reforma 1994)</a:t>
            </a:r>
          </a:p>
        </p:txBody>
      </p:sp>
      <p:sp>
        <p:nvSpPr>
          <p:cNvPr id="5" name="4 Triángulo isósceles"/>
          <p:cNvSpPr/>
          <p:nvPr/>
        </p:nvSpPr>
        <p:spPr>
          <a:xfrm>
            <a:off x="2000232" y="1285860"/>
            <a:ext cx="4357718" cy="40005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Flecha abajo"/>
          <p:cNvSpPr/>
          <p:nvPr/>
        </p:nvSpPr>
        <p:spPr>
          <a:xfrm>
            <a:off x="6286512" y="714356"/>
            <a:ext cx="50006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Flecha abajo"/>
          <p:cNvSpPr/>
          <p:nvPr/>
        </p:nvSpPr>
        <p:spPr>
          <a:xfrm>
            <a:off x="3929058" y="785794"/>
            <a:ext cx="50006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just"/>
            <a:r>
              <a:rPr lang="es-AR" b="1" u="sng" dirty="0">
                <a:solidFill>
                  <a:srgbClr val="FF0000"/>
                </a:solidFill>
              </a:rPr>
              <a:t>FUNDAMENTOS DEL </a:t>
            </a:r>
            <a:r>
              <a:rPr lang="es-AR" b="1" u="sng" dirty="0" smtClean="0">
                <a:solidFill>
                  <a:srgbClr val="FF0000"/>
                </a:solidFill>
              </a:rPr>
              <a:t>NUEVO CÓDIGO </a:t>
            </a:r>
            <a:r>
              <a:rPr lang="es-AR" b="1" u="sng" dirty="0">
                <a:solidFill>
                  <a:srgbClr val="FF0000"/>
                </a:solidFill>
              </a:rPr>
              <a:t>CIVIL Y COMERCIAL DE LA </a:t>
            </a:r>
            <a:r>
              <a:rPr lang="es-AR" b="1" u="sng" dirty="0" smtClean="0">
                <a:solidFill>
                  <a:srgbClr val="FF0000"/>
                </a:solidFill>
              </a:rPr>
              <a:t>NACIÓN</a:t>
            </a:r>
          </a:p>
          <a:p>
            <a:pPr algn="just"/>
            <a:endParaRPr lang="es-AR" u="sng" dirty="0">
              <a:solidFill>
                <a:srgbClr val="FF0000"/>
              </a:solidFill>
            </a:endParaRPr>
          </a:p>
          <a:p>
            <a:pPr algn="just"/>
            <a:r>
              <a:rPr lang="es-AR" b="1" dirty="0" smtClean="0">
                <a:solidFill>
                  <a:srgbClr val="FF0000"/>
                </a:solidFill>
              </a:rPr>
              <a:t>vigente </a:t>
            </a:r>
            <a:r>
              <a:rPr lang="es-AR" b="1" dirty="0">
                <a:solidFill>
                  <a:srgbClr val="FF0000"/>
                </a:solidFill>
              </a:rPr>
              <a:t>a partir del 1 de agosto del 2015 </a:t>
            </a:r>
            <a:r>
              <a:rPr lang="es-AR" b="1" dirty="0" smtClean="0">
                <a:solidFill>
                  <a:srgbClr val="FF0000"/>
                </a:solidFill>
              </a:rPr>
              <a:t>      </a:t>
            </a:r>
            <a:r>
              <a:rPr lang="es-AR" b="1" dirty="0" smtClean="0"/>
              <a:t>(escrito </a:t>
            </a:r>
            <a:r>
              <a:rPr lang="es-AR" b="1" dirty="0"/>
              <a:t>por sus propios </a:t>
            </a:r>
            <a:r>
              <a:rPr lang="es-AR" b="1" dirty="0" smtClean="0"/>
              <a:t>redactores):</a:t>
            </a:r>
            <a:endParaRPr lang="es-AR" dirty="0"/>
          </a:p>
          <a:p>
            <a:pPr algn="just"/>
            <a:r>
              <a:rPr lang="es-AR" b="1" dirty="0"/>
              <a:t> </a:t>
            </a:r>
            <a:endParaRPr lang="es-AR" dirty="0"/>
          </a:p>
          <a:p>
            <a:pPr algn="just"/>
            <a:r>
              <a:rPr lang="es-AR" b="1" dirty="0" smtClean="0"/>
              <a:t>Comisión </a:t>
            </a:r>
            <a:r>
              <a:rPr lang="es-AR" b="1" dirty="0"/>
              <a:t>integrada por los doctores Ricardo Luis </a:t>
            </a:r>
            <a:r>
              <a:rPr lang="es-AR" b="1" dirty="0" err="1"/>
              <a:t>Lorenzetti</a:t>
            </a:r>
            <a:r>
              <a:rPr lang="es-AR" b="1" dirty="0"/>
              <a:t>, como Presidente, y Elena </a:t>
            </a:r>
            <a:r>
              <a:rPr lang="es-AR" b="1" dirty="0" err="1"/>
              <a:t>Highton</a:t>
            </a:r>
            <a:r>
              <a:rPr lang="es-AR" b="1" dirty="0"/>
              <a:t> de Nolasco y Aída </a:t>
            </a:r>
            <a:r>
              <a:rPr lang="es-AR" b="1" dirty="0" err="1"/>
              <a:t>Kemelmajer</a:t>
            </a:r>
            <a:r>
              <a:rPr lang="es-AR" b="1" dirty="0"/>
              <a:t> de </a:t>
            </a:r>
            <a:r>
              <a:rPr lang="es-AR" b="1" dirty="0" err="1"/>
              <a:t>Carlucci</a:t>
            </a:r>
            <a:r>
              <a:rPr lang="es-AR" b="1" dirty="0"/>
              <a:t>, en cumplimiento de los objetivos y plazos señalados por el decreto presidencial 191/2011</a:t>
            </a:r>
          </a:p>
        </p:txBody>
      </p:sp>
      <p:sp>
        <p:nvSpPr>
          <p:cNvPr id="4" name="3 Flecha abajo"/>
          <p:cNvSpPr/>
          <p:nvPr/>
        </p:nvSpPr>
        <p:spPr>
          <a:xfrm>
            <a:off x="4000496" y="3000372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6357982"/>
          </a:xfrm>
        </p:spPr>
        <p:txBody>
          <a:bodyPr/>
          <a:lstStyle/>
          <a:p>
            <a:r>
              <a:rPr lang="es-AR" b="1" u="sng" dirty="0" smtClean="0">
                <a:solidFill>
                  <a:srgbClr val="FF0000"/>
                </a:solidFill>
              </a:rPr>
              <a:t>ASPECTOS VALORATIVOS</a:t>
            </a:r>
          </a:p>
          <a:p>
            <a:r>
              <a:rPr lang="es-AR" b="1" u="sng" dirty="0" smtClean="0"/>
              <a:t>PRINCIPIOS </a:t>
            </a:r>
            <a:r>
              <a:rPr lang="es-AR" b="1" u="sng" dirty="0" smtClean="0"/>
              <a:t>DEL NUEVO CODIGO </a:t>
            </a:r>
            <a:r>
              <a:rPr lang="es-AR" b="1" dirty="0" smtClean="0"/>
              <a:t>:</a:t>
            </a:r>
            <a:endParaRPr lang="es-AR" b="1" dirty="0" smtClean="0"/>
          </a:p>
          <a:p>
            <a:pPr algn="just"/>
            <a:r>
              <a:rPr lang="es-AR" b="1" i="1" dirty="0" smtClean="0"/>
              <a:t>1)Identidad </a:t>
            </a:r>
            <a:r>
              <a:rPr lang="es-AR" b="1" i="1" dirty="0"/>
              <a:t>cultural latinoamericana</a:t>
            </a:r>
            <a:r>
              <a:rPr lang="es-AR" b="1" dirty="0"/>
              <a:t>. </a:t>
            </a:r>
            <a:endParaRPr lang="es-AR" b="1" dirty="0" smtClean="0"/>
          </a:p>
          <a:p>
            <a:pPr algn="just"/>
            <a:r>
              <a:rPr lang="es-AR" b="1" dirty="0" smtClean="0"/>
              <a:t>2)</a:t>
            </a:r>
            <a:r>
              <a:rPr lang="es-AR" b="1" i="1" dirty="0"/>
              <a:t> </a:t>
            </a:r>
            <a:r>
              <a:rPr lang="es-AR" b="1" i="1" dirty="0" err="1"/>
              <a:t>Constitucionalización</a:t>
            </a:r>
            <a:r>
              <a:rPr lang="es-AR" b="1" i="1" dirty="0"/>
              <a:t> del derecho privado</a:t>
            </a:r>
            <a:r>
              <a:rPr lang="es-AR" b="1" dirty="0"/>
              <a:t>. </a:t>
            </a:r>
            <a:endParaRPr lang="es-AR" b="1" dirty="0" smtClean="0"/>
          </a:p>
          <a:p>
            <a:pPr algn="just"/>
            <a:r>
              <a:rPr lang="es-AR" b="1" i="1" dirty="0" smtClean="0"/>
              <a:t>3) Igualdad</a:t>
            </a:r>
            <a:r>
              <a:rPr lang="es-AR" b="1" i="1" dirty="0"/>
              <a:t>. </a:t>
            </a:r>
            <a:endParaRPr lang="es-AR" b="1" i="1" dirty="0" smtClean="0"/>
          </a:p>
          <a:p>
            <a:pPr algn="just"/>
            <a:r>
              <a:rPr lang="es-AR" b="1" i="1" dirty="0" smtClean="0"/>
              <a:t>4) Basado </a:t>
            </a:r>
            <a:r>
              <a:rPr lang="es-AR" b="1" i="1" dirty="0"/>
              <a:t>en un paradigma no discriminatorio</a:t>
            </a:r>
            <a:r>
              <a:rPr lang="es-AR" b="1" dirty="0"/>
              <a:t>. </a:t>
            </a:r>
            <a:endParaRPr lang="es-AR" b="1" dirty="0" smtClean="0"/>
          </a:p>
          <a:p>
            <a:pPr algn="just"/>
            <a:r>
              <a:rPr lang="es-AR" b="1" i="1" dirty="0" smtClean="0"/>
              <a:t>5) De </a:t>
            </a:r>
            <a:r>
              <a:rPr lang="es-AR" b="1" i="1" dirty="0"/>
              <a:t>los derechos individuales y </a:t>
            </a:r>
            <a:r>
              <a:rPr lang="es-AR" b="1" i="1" dirty="0" smtClean="0"/>
              <a:t>colectivos</a:t>
            </a:r>
          </a:p>
          <a:p>
            <a:pPr algn="just"/>
            <a:r>
              <a:rPr lang="es-AR" b="1" i="1" dirty="0" smtClean="0"/>
              <a:t>6) En materia </a:t>
            </a:r>
            <a:r>
              <a:rPr lang="es-AR" b="1" i="1" dirty="0"/>
              <a:t>de bienes. </a:t>
            </a:r>
            <a:endParaRPr lang="es-AR" b="1" i="1" dirty="0" smtClean="0"/>
          </a:p>
          <a:p>
            <a:pPr algn="just"/>
            <a:r>
              <a:rPr lang="es-AR" b="1" i="1" dirty="0" smtClean="0"/>
              <a:t>7) Para </a:t>
            </a:r>
            <a:r>
              <a:rPr lang="es-AR" b="1" i="1" dirty="0"/>
              <a:t>una sociedad multicultural</a:t>
            </a:r>
            <a:r>
              <a:rPr lang="es-AR" b="1" dirty="0"/>
              <a:t>. </a:t>
            </a:r>
            <a:endParaRPr lang="es-AR" b="1" dirty="0" smtClean="0"/>
          </a:p>
          <a:p>
            <a:pPr algn="just"/>
            <a:r>
              <a:rPr lang="es-AR" b="1" i="1" dirty="0" smtClean="0"/>
              <a:t>8) Para </a:t>
            </a:r>
            <a:r>
              <a:rPr lang="es-AR" b="1" i="1" dirty="0"/>
              <a:t>la seguridad jurídica en las transacciones comerciales</a:t>
            </a:r>
            <a:endParaRPr lang="es-A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 lnSpcReduction="10000"/>
          </a:bodyPr>
          <a:lstStyle/>
          <a:p>
            <a:r>
              <a:rPr lang="es-AR" b="1" u="sng" dirty="0" smtClean="0">
                <a:solidFill>
                  <a:srgbClr val="FF0000"/>
                </a:solidFill>
              </a:rPr>
              <a:t>FUENTES DEL DERECHO</a:t>
            </a:r>
          </a:p>
          <a:p>
            <a:pPr algn="just"/>
            <a:r>
              <a:rPr lang="es-AR" i="1" dirty="0" smtClean="0"/>
              <a:t>“Cabe </a:t>
            </a:r>
            <a:r>
              <a:rPr lang="es-AR" b="1" i="1" dirty="0">
                <a:solidFill>
                  <a:srgbClr val="FF0000"/>
                </a:solidFill>
              </a:rPr>
              <a:t>distinguir entre el derecho como sistema y la ley, que es una fuente, principal, pero no única</a:t>
            </a:r>
            <a:r>
              <a:rPr lang="es-AR" i="1" dirty="0"/>
              <a:t>. En este sentido, es muy útil mencionar las fuentes del derecho, y fijar algunas reglas mínimas de interpretación, porque se promueve la seguridad jurídica y la apertura del sistema a soluciones más justas que derivan de la armonización de reglas, principios y valores. Con referencia a la ley, el anteproyecto establece normas respecto de su obligatoriedad con relación al espacio y al tiempo y sus efectos en el campo del derecho internacional privado</a:t>
            </a:r>
            <a:r>
              <a:rPr lang="es-AR" i="1" dirty="0" smtClean="0"/>
              <a:t>. “(REDACTORES CODIGO)</a:t>
            </a:r>
            <a:endParaRPr lang="es-AR" i="1" dirty="0"/>
          </a:p>
          <a:p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/>
          <a:lstStyle/>
          <a:p>
            <a:endParaRPr lang="es-AR" dirty="0" smtClean="0"/>
          </a:p>
          <a:p>
            <a:r>
              <a:rPr lang="es-AR" b="1" dirty="0" smtClean="0"/>
              <a:t>Nuevo </a:t>
            </a:r>
            <a:r>
              <a:rPr lang="es-AR" b="1" dirty="0" err="1" smtClean="0"/>
              <a:t>codigo</a:t>
            </a:r>
            <a:r>
              <a:rPr lang="es-AR" b="1" dirty="0" smtClean="0"/>
              <a:t> </a:t>
            </a:r>
            <a:r>
              <a:rPr lang="es-AR" b="1" dirty="0" smtClean="0">
                <a:solidFill>
                  <a:srgbClr val="FF0000"/>
                </a:solidFill>
              </a:rPr>
              <a:t>distingue</a:t>
            </a:r>
            <a:r>
              <a:rPr lang="es-AR" b="1" dirty="0" smtClean="0"/>
              <a:t> </a:t>
            </a:r>
            <a:r>
              <a:rPr lang="es-AR" b="1" dirty="0"/>
              <a:t>normativamente el </a:t>
            </a:r>
            <a:r>
              <a:rPr lang="es-AR" b="1" dirty="0" smtClean="0">
                <a:solidFill>
                  <a:srgbClr val="FF0000"/>
                </a:solidFill>
              </a:rPr>
              <a:t>DERECHO </a:t>
            </a:r>
            <a:r>
              <a:rPr lang="es-AR" b="1" dirty="0">
                <a:solidFill>
                  <a:srgbClr val="FF0000"/>
                </a:solidFill>
              </a:rPr>
              <a:t>de la </a:t>
            </a:r>
            <a:r>
              <a:rPr lang="es-AR" b="1" dirty="0" smtClean="0">
                <a:solidFill>
                  <a:srgbClr val="FF0000"/>
                </a:solidFill>
              </a:rPr>
              <a:t>LEY. </a:t>
            </a:r>
          </a:p>
          <a:p>
            <a:endParaRPr lang="es-AR" b="1" dirty="0"/>
          </a:p>
          <a:p>
            <a:r>
              <a:rPr lang="es-AR" b="1" dirty="0" smtClean="0">
                <a:solidFill>
                  <a:srgbClr val="FF0000"/>
                </a:solidFill>
              </a:rPr>
              <a:t>DERECHO </a:t>
            </a:r>
            <a:r>
              <a:rPr lang="es-AR" b="1" dirty="0" smtClean="0"/>
              <a:t> </a:t>
            </a:r>
          </a:p>
          <a:p>
            <a:endParaRPr lang="es-AR" b="1" dirty="0" smtClean="0"/>
          </a:p>
          <a:p>
            <a:r>
              <a:rPr lang="es-AR" b="1" dirty="0" smtClean="0"/>
              <a:t>                          LEY</a:t>
            </a:r>
            <a:endParaRPr lang="es-AR" b="1" dirty="0"/>
          </a:p>
          <a:p>
            <a:r>
              <a:rPr lang="es-AR" b="1" dirty="0" smtClean="0">
                <a:solidFill>
                  <a:srgbClr val="FF0000"/>
                </a:solidFill>
              </a:rPr>
              <a:t>FUENTES</a:t>
            </a:r>
            <a:r>
              <a:rPr lang="es-AR" b="1" dirty="0" smtClean="0"/>
              <a:t>          COSTUMBRE</a:t>
            </a:r>
          </a:p>
          <a:p>
            <a:r>
              <a:rPr lang="es-AR" b="1" dirty="0"/>
              <a:t> </a:t>
            </a:r>
            <a:r>
              <a:rPr lang="es-AR" b="1" dirty="0" smtClean="0"/>
              <a:t>                         JURISPRUDENCIA</a:t>
            </a:r>
          </a:p>
          <a:p>
            <a:r>
              <a:rPr lang="es-AR" b="1" dirty="0"/>
              <a:t> </a:t>
            </a:r>
            <a:r>
              <a:rPr lang="es-AR" b="1" dirty="0" smtClean="0"/>
              <a:t>                         DOCTRINA</a:t>
            </a:r>
            <a:endParaRPr lang="es-AR" b="1" dirty="0"/>
          </a:p>
        </p:txBody>
      </p:sp>
      <p:sp>
        <p:nvSpPr>
          <p:cNvPr id="4" name="3 Flecha abajo"/>
          <p:cNvSpPr/>
          <p:nvPr/>
        </p:nvSpPr>
        <p:spPr>
          <a:xfrm>
            <a:off x="928662" y="3143248"/>
            <a:ext cx="64294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Flecha abajo"/>
          <p:cNvSpPr/>
          <p:nvPr/>
        </p:nvSpPr>
        <p:spPr>
          <a:xfrm>
            <a:off x="3857620" y="1928802"/>
            <a:ext cx="78581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7" name="6 Conector recto de flecha"/>
          <p:cNvCxnSpPr/>
          <p:nvPr/>
        </p:nvCxnSpPr>
        <p:spPr>
          <a:xfrm flipV="1">
            <a:off x="2285984" y="4071942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2285984" y="457200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2285984" y="4572008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16200000" flipH="1">
            <a:off x="2035951" y="4822041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Autofit/>
          </a:bodyPr>
          <a:lstStyle/>
          <a:p>
            <a:pPr algn="just"/>
            <a:r>
              <a:rPr lang="es-AR" sz="2000" b="1" dirty="0"/>
              <a:t>TÍTULO PRELIMINAR</a:t>
            </a:r>
          </a:p>
          <a:p>
            <a:pPr algn="just"/>
            <a:r>
              <a:rPr lang="es-AR" sz="2000" b="1" dirty="0"/>
              <a:t>CAPÍTULO 1</a:t>
            </a:r>
          </a:p>
          <a:p>
            <a:pPr algn="just"/>
            <a:r>
              <a:rPr lang="es-AR" sz="2000" b="1" u="sng" dirty="0" smtClean="0">
                <a:solidFill>
                  <a:srgbClr val="FF0000"/>
                </a:solidFill>
              </a:rPr>
              <a:t>DERECHO</a:t>
            </a:r>
          </a:p>
          <a:p>
            <a:pPr algn="just"/>
            <a:r>
              <a:rPr lang="es-AR" sz="2000" b="1" u="sng" dirty="0" smtClean="0">
                <a:solidFill>
                  <a:srgbClr val="FF0000"/>
                </a:solidFill>
              </a:rPr>
              <a:t>ARTÍCULO 1º.- FUENTES Y APLICACIÓN</a:t>
            </a:r>
            <a:r>
              <a:rPr lang="es-AR" sz="2000" b="1" dirty="0" smtClean="0"/>
              <a:t>. Los </a:t>
            </a:r>
            <a:r>
              <a:rPr lang="es-AR" sz="2000" b="1" dirty="0"/>
              <a:t>casos que este Código rige deben ser </a:t>
            </a:r>
            <a:r>
              <a:rPr lang="es-AR" sz="2000" b="1" dirty="0" smtClean="0"/>
              <a:t>resueltos según </a:t>
            </a:r>
            <a:r>
              <a:rPr lang="es-AR" sz="2000" b="1" dirty="0"/>
              <a:t>las leyes que resulten aplicables, conforme con la Constitución </a:t>
            </a:r>
            <a:r>
              <a:rPr lang="es-AR" sz="2000" b="1" dirty="0" smtClean="0"/>
              <a:t>Nacional y  </a:t>
            </a:r>
            <a:r>
              <a:rPr lang="es-AR" sz="2000" b="1" dirty="0"/>
              <a:t>los tratados de derechos humanos en los que la República sea parte</a:t>
            </a:r>
            <a:r>
              <a:rPr lang="es-AR" sz="2000" b="1" dirty="0" smtClean="0"/>
              <a:t>.</a:t>
            </a:r>
          </a:p>
          <a:p>
            <a:pPr algn="just"/>
            <a:r>
              <a:rPr lang="es-AR" sz="2000" b="1" dirty="0" smtClean="0"/>
              <a:t>A </a:t>
            </a:r>
            <a:r>
              <a:rPr lang="es-AR" sz="2000" b="1" dirty="0"/>
              <a:t>tal efecto</a:t>
            </a:r>
            <a:r>
              <a:rPr lang="es-AR" sz="2000" b="1" dirty="0" smtClean="0"/>
              <a:t>, se </a:t>
            </a:r>
            <a:r>
              <a:rPr lang="es-AR" sz="2000" b="1" dirty="0"/>
              <a:t>tendrá en cuenta la finalidad de la norma</a:t>
            </a:r>
            <a:r>
              <a:rPr lang="es-AR" sz="2000" b="1" dirty="0" smtClean="0"/>
              <a:t>.</a:t>
            </a:r>
          </a:p>
          <a:p>
            <a:pPr algn="just"/>
            <a:r>
              <a:rPr lang="es-AR" sz="2000" b="1" dirty="0" smtClean="0"/>
              <a:t>Los </a:t>
            </a:r>
            <a:r>
              <a:rPr lang="es-AR" sz="2000" b="1" dirty="0"/>
              <a:t>usos, prácticas y costumbres </a:t>
            </a:r>
            <a:r>
              <a:rPr lang="es-AR" sz="2000" b="1" dirty="0" smtClean="0"/>
              <a:t>son vinculantes </a:t>
            </a:r>
            <a:r>
              <a:rPr lang="es-AR" sz="2000" b="1" dirty="0"/>
              <a:t>cuando las leyes o los interesados se refieren a ellos o en situaciones </a:t>
            </a:r>
            <a:r>
              <a:rPr lang="es-AR" sz="2000" b="1" dirty="0" smtClean="0"/>
              <a:t>no regladas </a:t>
            </a:r>
            <a:r>
              <a:rPr lang="es-AR" sz="2000" b="1" dirty="0"/>
              <a:t>legalmente, siempre que no sean contrarios a derecho</a:t>
            </a:r>
            <a:r>
              <a:rPr lang="es-AR" sz="2000" b="1" dirty="0" smtClean="0"/>
              <a:t>.</a:t>
            </a:r>
          </a:p>
          <a:p>
            <a:pPr algn="just"/>
            <a:r>
              <a:rPr lang="es-AR" sz="2000" b="1" u="sng" dirty="0" smtClean="0">
                <a:solidFill>
                  <a:srgbClr val="FF0000"/>
                </a:solidFill>
              </a:rPr>
              <a:t>ARTÍCULO 2º.- INTERPRETACIÓN</a:t>
            </a:r>
            <a:r>
              <a:rPr lang="es-AR" sz="2000" b="1" dirty="0" smtClean="0"/>
              <a:t>.</a:t>
            </a:r>
          </a:p>
          <a:p>
            <a:pPr algn="just"/>
            <a:r>
              <a:rPr lang="es-AR" sz="2000" b="1" dirty="0" smtClean="0"/>
              <a:t>La </a:t>
            </a:r>
            <a:r>
              <a:rPr lang="es-AR" sz="2000" b="1" dirty="0"/>
              <a:t>ley debe ser interpretada teniendo en cuenta </a:t>
            </a:r>
            <a:r>
              <a:rPr lang="es-AR" sz="2000" b="1" dirty="0" smtClean="0"/>
              <a:t>sus palabras</a:t>
            </a:r>
            <a:r>
              <a:rPr lang="es-AR" sz="2000" b="1" dirty="0"/>
              <a:t>, sus finalidades, las leyes análogas, las disposiciones que surgen de los </a:t>
            </a:r>
            <a:r>
              <a:rPr lang="es-AR" sz="2000" b="1" dirty="0" smtClean="0"/>
              <a:t>tratados sobre </a:t>
            </a:r>
            <a:r>
              <a:rPr lang="es-AR" sz="2000" b="1" dirty="0"/>
              <a:t>derechos humanos, los principios y los valores jurídicos, de modo </a:t>
            </a:r>
            <a:r>
              <a:rPr lang="es-AR" sz="2000" b="1" dirty="0" smtClean="0"/>
              <a:t>coherente con </a:t>
            </a:r>
            <a:r>
              <a:rPr lang="es-AR" sz="2000" b="1" dirty="0"/>
              <a:t>todo el ordenamiento</a:t>
            </a:r>
            <a:r>
              <a:rPr lang="es-AR" sz="2000" b="1" dirty="0" smtClean="0"/>
              <a:t>.</a:t>
            </a:r>
          </a:p>
          <a:p>
            <a:pPr algn="just"/>
            <a:r>
              <a:rPr lang="es-AR" sz="2000" b="1" u="sng" dirty="0" smtClean="0">
                <a:solidFill>
                  <a:srgbClr val="FF0000"/>
                </a:solidFill>
              </a:rPr>
              <a:t>ARTÍCULO 3º.- DEBER DE RESOLVER</a:t>
            </a:r>
            <a:r>
              <a:rPr lang="es-AR" sz="2000" b="1" dirty="0" smtClean="0"/>
              <a:t>. El </a:t>
            </a:r>
            <a:r>
              <a:rPr lang="es-AR" sz="2000" b="1" dirty="0"/>
              <a:t>juez debe resolver los asuntos que sean sometidos</a:t>
            </a:r>
          </a:p>
          <a:p>
            <a:pPr algn="just"/>
            <a:r>
              <a:rPr lang="es-AR" sz="2000" b="1" dirty="0"/>
              <a:t>a su jurisdicción mediante una decisión </a:t>
            </a:r>
            <a:r>
              <a:rPr lang="es-AR" sz="2000" b="1" dirty="0">
                <a:solidFill>
                  <a:srgbClr val="FF0000"/>
                </a:solidFill>
              </a:rPr>
              <a:t>razonablemente</a:t>
            </a:r>
            <a:r>
              <a:rPr lang="es-AR" sz="2000" b="1" dirty="0"/>
              <a:t> </a:t>
            </a:r>
            <a:r>
              <a:rPr lang="es-AR" sz="2000" b="1" dirty="0">
                <a:solidFill>
                  <a:srgbClr val="FF0000"/>
                </a:solidFill>
              </a:rPr>
              <a:t>fundada.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/>
          </a:bodyPr>
          <a:lstStyle/>
          <a:p>
            <a:pPr algn="just"/>
            <a:r>
              <a:rPr lang="es-AR" b="1" dirty="0"/>
              <a:t>CAPÍTULO 2</a:t>
            </a:r>
          </a:p>
          <a:p>
            <a:pPr algn="just"/>
            <a:r>
              <a:rPr lang="es-AR" b="1" u="sng" dirty="0" smtClean="0">
                <a:solidFill>
                  <a:srgbClr val="FF0000"/>
                </a:solidFill>
              </a:rPr>
              <a:t>LEY</a:t>
            </a:r>
          </a:p>
          <a:p>
            <a:pPr algn="just"/>
            <a:r>
              <a:rPr lang="es-AR" b="1" u="sng" dirty="0" smtClean="0">
                <a:solidFill>
                  <a:srgbClr val="FF0000"/>
                </a:solidFill>
              </a:rPr>
              <a:t>ARTÍCULO </a:t>
            </a:r>
            <a:r>
              <a:rPr lang="es-AR" b="1" u="sng" dirty="0">
                <a:solidFill>
                  <a:srgbClr val="FF0000"/>
                </a:solidFill>
              </a:rPr>
              <a:t>4º.- Ámbito subjetivo. </a:t>
            </a:r>
            <a:r>
              <a:rPr lang="es-AR" b="1" dirty="0"/>
              <a:t>Las leyes son obligatorias para todos los que </a:t>
            </a:r>
            <a:r>
              <a:rPr lang="es-AR" b="1" dirty="0" smtClean="0"/>
              <a:t>habitan el </a:t>
            </a:r>
            <a:r>
              <a:rPr lang="es-AR" b="1" dirty="0"/>
              <a:t>territorio de la República, sean ciudadanos o extranjeros, residentes, </a:t>
            </a:r>
            <a:r>
              <a:rPr lang="es-AR" b="1" dirty="0" smtClean="0"/>
              <a:t>domiciliados o </a:t>
            </a:r>
            <a:r>
              <a:rPr lang="es-AR" b="1" dirty="0"/>
              <a:t>transeúntes, sin perjuicio de lo dispuesto en leyes especiales.</a:t>
            </a:r>
          </a:p>
          <a:p>
            <a:pPr algn="just"/>
            <a:r>
              <a:rPr lang="es-AR" b="1" u="sng" dirty="0">
                <a:solidFill>
                  <a:srgbClr val="FF0000"/>
                </a:solidFill>
              </a:rPr>
              <a:t>ARTÍCULO 5º.- Vigencia</a:t>
            </a:r>
            <a:r>
              <a:rPr lang="es-AR" b="1" dirty="0"/>
              <a:t>. Las leyes rigen después del octavo día de su </a:t>
            </a:r>
            <a:r>
              <a:rPr lang="es-AR" b="1" dirty="0" smtClean="0"/>
              <a:t>publicación oficial</a:t>
            </a:r>
            <a:r>
              <a:rPr lang="es-AR" b="1" dirty="0"/>
              <a:t>, o desde el día que ellas </a:t>
            </a:r>
            <a:r>
              <a:rPr lang="es-AR" b="1" dirty="0" smtClean="0"/>
              <a:t>determinen</a:t>
            </a:r>
            <a:r>
              <a:rPr lang="es-AR" b="1" dirty="0"/>
              <a:t>.</a:t>
            </a:r>
          </a:p>
          <a:p>
            <a:pPr algn="just"/>
            <a:endParaRPr lang="es-A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AR" b="1" u="sng" dirty="0" smtClean="0">
                <a:solidFill>
                  <a:srgbClr val="FF0000"/>
                </a:solidFill>
              </a:rPr>
              <a:t>ARTÍCULO 7º.- Eficacia temporal. </a:t>
            </a:r>
            <a:r>
              <a:rPr lang="es-AR" b="1" dirty="0" smtClean="0"/>
              <a:t>A partir de su entrada en vigencia, las leyes se aplican a las consecuencias de las relaciones y situaciones jurídicas existentes.</a:t>
            </a:r>
          </a:p>
          <a:p>
            <a:pPr algn="just"/>
            <a:r>
              <a:rPr lang="es-AR" b="1" dirty="0" smtClean="0"/>
              <a:t>La leyes no tienen efecto retroactivo, sean o no de orden público, excepto disposición en contrario. La retroactividad establecida por la ley no puede afectar derechos amparados por garantías constitucionales.</a:t>
            </a:r>
          </a:p>
          <a:p>
            <a:pPr algn="just"/>
            <a:r>
              <a:rPr lang="es-AR" b="1" dirty="0" smtClean="0"/>
              <a:t>Las nuevas leyes supletorias no son aplicables a los contratos en curso de ejecución,</a:t>
            </a:r>
          </a:p>
          <a:p>
            <a:pPr algn="just"/>
            <a:r>
              <a:rPr lang="es-AR" b="1" dirty="0" smtClean="0"/>
              <a:t>con excepción de las normas más favorables al consumidor en las relaciones de consumo.</a:t>
            </a:r>
          </a:p>
          <a:p>
            <a:pPr algn="just"/>
            <a:endParaRPr lang="es-AR" b="1" dirty="0" smtClean="0"/>
          </a:p>
          <a:p>
            <a:pPr algn="just"/>
            <a:r>
              <a:rPr lang="es-AR" b="1" u="sng" dirty="0" smtClean="0">
                <a:solidFill>
                  <a:srgbClr val="FF0000"/>
                </a:solidFill>
              </a:rPr>
              <a:t>ARTÍCULO 8º.- Principio de </a:t>
            </a:r>
            <a:r>
              <a:rPr lang="es-AR" b="1" u="sng" dirty="0" err="1" smtClean="0">
                <a:solidFill>
                  <a:srgbClr val="FF0000"/>
                </a:solidFill>
              </a:rPr>
              <a:t>inexcusabilidad</a:t>
            </a:r>
            <a:r>
              <a:rPr lang="es-AR" b="1" u="sng" dirty="0" smtClean="0">
                <a:solidFill>
                  <a:srgbClr val="FF0000"/>
                </a:solidFill>
              </a:rPr>
              <a:t>. </a:t>
            </a:r>
            <a:r>
              <a:rPr lang="es-AR" b="1" dirty="0" smtClean="0"/>
              <a:t>La ignorancia de las leyes no sirve de excusa para su cumplimiento, si la excepción no está autorizada por el ordenamiento jurídico.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AR" dirty="0" smtClean="0"/>
              <a:t>ARTS. 6º - 10</a:t>
            </a:r>
          </a:p>
          <a:p>
            <a:pPr algn="just"/>
            <a:r>
              <a:rPr lang="es-AR" b="1" u="sng" dirty="0" smtClean="0">
                <a:solidFill>
                  <a:srgbClr val="FF0000"/>
                </a:solidFill>
              </a:rPr>
              <a:t>ARTÍCULO 6º.- Modo de contar los intervalos del derecho</a:t>
            </a:r>
            <a:r>
              <a:rPr lang="es-AR" b="1" dirty="0" smtClean="0"/>
              <a:t>. </a:t>
            </a:r>
            <a:r>
              <a:rPr lang="es-AR" dirty="0" smtClean="0"/>
              <a:t>El modo de contar los intervalos del derecho es el siguiente: día es el intervalo que corre de medianoche a medianoche. En los plazos fijados en días, a contar de uno determinado, queda éste excluido del cómputo, el cual debe empezar al siguiente. Los plazos de meses o años se computan de fecha a fecha. Cuando en el mes del vencimiento no hubiera día equivalente al inicial del cómputo, se entiende que el plazo expira el último día de ese mes. Los plazos vencen a la hora veinticuatro del día del vencimiento respectivo. El cómputo civil de los plazos es de días completos y continuos, y no se excluyen los días inhábiles o no laborables. En los plazos fijados en horas, a contar desde una hora determinada, queda ésta excluida del cómputo, el cual debe empezar desde la hora siguiente. Las leyes o las partes pueden disponer que el cómputo se efectúe de otro modo.</a:t>
            </a:r>
          </a:p>
          <a:p>
            <a:pPr algn="just"/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1466</Words>
  <Application>Microsoft Office PowerPoint</Application>
  <PresentationFormat>Presentación en pantalla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BOLILLA 1 (continuación)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BOLILLA 1</dc:title>
  <dc:creator>Marcela</dc:creator>
  <cp:lastModifiedBy>Marcela</cp:lastModifiedBy>
  <cp:revision>50</cp:revision>
  <dcterms:created xsi:type="dcterms:W3CDTF">2015-08-18T13:26:18Z</dcterms:created>
  <dcterms:modified xsi:type="dcterms:W3CDTF">2015-08-18T15:19:47Z</dcterms:modified>
</cp:coreProperties>
</file>